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type="screen4x3"/>
  <p:notesSz cx="6858000" cy="9144000"/>
  <p:defaultText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IE"/>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IE"/>
          </a:p>
        </p:txBody>
      </p:sp>
      <p:sp>
        <p:nvSpPr>
          <p:cNvPr id="4" name="Date Placeholder 3"/>
          <p:cNvSpPr txBox="1">
            <a:spLocks noGrp="1"/>
          </p:cNvSpPr>
          <p:nvPr>
            <p:ph type="dt" sz="half" idx="7"/>
          </p:nvPr>
        </p:nvSpPr>
        <p:spPr/>
        <p:txBody>
          <a:bodyPr/>
          <a:lstStyle>
            <a:lvl1pPr>
              <a:defRPr/>
            </a:lvl1pPr>
          </a:lstStyle>
          <a:p>
            <a:pPr lvl="0"/>
            <a:fld id="{B1E9E8CF-7B66-4239-9F30-810AB1D2C5E4}" type="datetime1">
              <a:rPr lang="en-IE"/>
              <a:pPr lvl="0"/>
              <a:t>06/02/2018</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381F816C-2B46-4FD2-B7E6-71E2D6583A99}" type="slidenum">
              <a:t>‹#›</a:t>
            </a:fld>
            <a:endParaRPr lang="en-IE"/>
          </a:p>
        </p:txBody>
      </p:sp>
    </p:spTree>
    <p:extLst>
      <p:ext uri="{BB962C8B-B14F-4D97-AF65-F5344CB8AC3E}">
        <p14:creationId xmlns:p14="http://schemas.microsoft.com/office/powerpoint/2010/main" val="390227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557655E5-1873-4D43-9576-1534445E74CD}" type="datetime1">
              <a:rPr lang="en-IE"/>
              <a:pPr lvl="0"/>
              <a:t>06/02/2018</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9EE8972E-7A9E-4CA0-B81E-844258899C2B}" type="slidenum">
              <a:t>‹#›</a:t>
            </a:fld>
            <a:endParaRPr lang="en-IE"/>
          </a:p>
        </p:txBody>
      </p:sp>
    </p:spTree>
    <p:extLst>
      <p:ext uri="{BB962C8B-B14F-4D97-AF65-F5344CB8AC3E}">
        <p14:creationId xmlns:p14="http://schemas.microsoft.com/office/powerpoint/2010/main" val="1390089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IE"/>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E4BBA78B-C9E4-4E99-A870-180E68E309C5}" type="datetime1">
              <a:rPr lang="en-IE"/>
              <a:pPr lvl="0"/>
              <a:t>06/02/2018</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63AD8A32-81C4-48A3-A6D4-873A8D4DC74E}" type="slidenum">
              <a:t>‹#›</a:t>
            </a:fld>
            <a:endParaRPr lang="en-IE"/>
          </a:p>
        </p:txBody>
      </p:sp>
    </p:spTree>
    <p:extLst>
      <p:ext uri="{BB962C8B-B14F-4D97-AF65-F5344CB8AC3E}">
        <p14:creationId xmlns:p14="http://schemas.microsoft.com/office/powerpoint/2010/main" val="1115689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fld id="{A83C15E8-5580-4C96-8E1E-A97B940657BB}" type="datetime1">
              <a:rPr lang="en-IE"/>
              <a:pPr lvl="0"/>
              <a:t>06/02/2018</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58B889F7-C536-4EFF-B408-76C99302F3F4}" type="slidenum">
              <a:t>‹#›</a:t>
            </a:fld>
            <a:endParaRPr lang="en-IE"/>
          </a:p>
        </p:txBody>
      </p:sp>
    </p:spTree>
    <p:extLst>
      <p:ext uri="{BB962C8B-B14F-4D97-AF65-F5344CB8AC3E}">
        <p14:creationId xmlns:p14="http://schemas.microsoft.com/office/powerpoint/2010/main" val="2313697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IE"/>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C2880F5-FC3D-427F-A334-9C441E72C187}" type="datetime1">
              <a:rPr lang="en-IE"/>
              <a:pPr lvl="0"/>
              <a:t>06/02/2018</a:t>
            </a:fld>
            <a:endParaRPr lang="en-IE"/>
          </a:p>
        </p:txBody>
      </p:sp>
      <p:sp>
        <p:nvSpPr>
          <p:cNvPr id="5" name="Footer Placeholder 4"/>
          <p:cNvSpPr txBox="1">
            <a:spLocks noGrp="1"/>
          </p:cNvSpPr>
          <p:nvPr>
            <p:ph type="ftr" sz="quarter" idx="9"/>
          </p:nvPr>
        </p:nvSpPr>
        <p:spPr/>
        <p:txBody>
          <a:bodyPr/>
          <a:lstStyle>
            <a:lvl1pPr>
              <a:defRPr/>
            </a:lvl1pPr>
          </a:lstStyle>
          <a:p>
            <a:pPr lvl="0"/>
            <a:endParaRPr lang="en-IE"/>
          </a:p>
        </p:txBody>
      </p:sp>
      <p:sp>
        <p:nvSpPr>
          <p:cNvPr id="6" name="Slide Number Placeholder 5"/>
          <p:cNvSpPr txBox="1">
            <a:spLocks noGrp="1"/>
          </p:cNvSpPr>
          <p:nvPr>
            <p:ph type="sldNum" sz="quarter" idx="8"/>
          </p:nvPr>
        </p:nvSpPr>
        <p:spPr/>
        <p:txBody>
          <a:bodyPr/>
          <a:lstStyle>
            <a:lvl1pPr>
              <a:defRPr/>
            </a:lvl1pPr>
          </a:lstStyle>
          <a:p>
            <a:pPr lvl="0"/>
            <a:fld id="{D9B9681E-ADCF-405A-81BC-BDA6F66902A0}" type="slidenum">
              <a:t>‹#›</a:t>
            </a:fld>
            <a:endParaRPr lang="en-IE"/>
          </a:p>
        </p:txBody>
      </p:sp>
    </p:spTree>
    <p:extLst>
      <p:ext uri="{BB962C8B-B14F-4D97-AF65-F5344CB8AC3E}">
        <p14:creationId xmlns:p14="http://schemas.microsoft.com/office/powerpoint/2010/main" val="307025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txBox="1">
            <a:spLocks noGrp="1"/>
          </p:cNvSpPr>
          <p:nvPr>
            <p:ph type="dt" sz="half" idx="7"/>
          </p:nvPr>
        </p:nvSpPr>
        <p:spPr/>
        <p:txBody>
          <a:bodyPr/>
          <a:lstStyle>
            <a:lvl1pPr>
              <a:defRPr/>
            </a:lvl1pPr>
          </a:lstStyle>
          <a:p>
            <a:pPr lvl="0"/>
            <a:fld id="{3A153034-BD76-4BC0-8D22-655F60812D10}" type="datetime1">
              <a:rPr lang="en-IE"/>
              <a:pPr lvl="0"/>
              <a:t>06/02/2018</a:t>
            </a:fld>
            <a:endParaRPr lang="en-IE"/>
          </a:p>
        </p:txBody>
      </p:sp>
      <p:sp>
        <p:nvSpPr>
          <p:cNvPr id="6" name="Footer Placeholder 5"/>
          <p:cNvSpPr txBox="1">
            <a:spLocks noGrp="1"/>
          </p:cNvSpPr>
          <p:nvPr>
            <p:ph type="ftr" sz="quarter" idx="9"/>
          </p:nvPr>
        </p:nvSpPr>
        <p:spPr/>
        <p:txBody>
          <a:bodyPr/>
          <a:lstStyle>
            <a:lvl1pPr>
              <a:defRPr/>
            </a:lvl1pPr>
          </a:lstStyle>
          <a:p>
            <a:pPr lvl="0"/>
            <a:endParaRPr lang="en-IE"/>
          </a:p>
        </p:txBody>
      </p:sp>
      <p:sp>
        <p:nvSpPr>
          <p:cNvPr id="7" name="Slide Number Placeholder 6"/>
          <p:cNvSpPr txBox="1">
            <a:spLocks noGrp="1"/>
          </p:cNvSpPr>
          <p:nvPr>
            <p:ph type="sldNum" sz="quarter" idx="8"/>
          </p:nvPr>
        </p:nvSpPr>
        <p:spPr/>
        <p:txBody>
          <a:bodyPr/>
          <a:lstStyle>
            <a:lvl1pPr>
              <a:defRPr/>
            </a:lvl1pPr>
          </a:lstStyle>
          <a:p>
            <a:pPr lvl="0"/>
            <a:fld id="{D3B870D6-C0D5-4162-8837-45C7BC0765CA}" type="slidenum">
              <a:t>‹#›</a:t>
            </a:fld>
            <a:endParaRPr lang="en-IE"/>
          </a:p>
        </p:txBody>
      </p:sp>
    </p:spTree>
    <p:extLst>
      <p:ext uri="{BB962C8B-B14F-4D97-AF65-F5344CB8AC3E}">
        <p14:creationId xmlns:p14="http://schemas.microsoft.com/office/powerpoint/2010/main" val="3988701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IE"/>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txBox="1">
            <a:spLocks noGrp="1"/>
          </p:cNvSpPr>
          <p:nvPr>
            <p:ph type="dt" sz="half" idx="7"/>
          </p:nvPr>
        </p:nvSpPr>
        <p:spPr/>
        <p:txBody>
          <a:bodyPr/>
          <a:lstStyle>
            <a:lvl1pPr>
              <a:defRPr/>
            </a:lvl1pPr>
          </a:lstStyle>
          <a:p>
            <a:pPr lvl="0"/>
            <a:fld id="{ACB06B96-E82B-47BC-B1E7-C14EFD8A6E27}" type="datetime1">
              <a:rPr lang="en-IE"/>
              <a:pPr lvl="0"/>
              <a:t>06/02/2018</a:t>
            </a:fld>
            <a:endParaRPr lang="en-IE"/>
          </a:p>
        </p:txBody>
      </p:sp>
      <p:sp>
        <p:nvSpPr>
          <p:cNvPr id="8" name="Footer Placeholder 7"/>
          <p:cNvSpPr txBox="1">
            <a:spLocks noGrp="1"/>
          </p:cNvSpPr>
          <p:nvPr>
            <p:ph type="ftr" sz="quarter" idx="9"/>
          </p:nvPr>
        </p:nvSpPr>
        <p:spPr/>
        <p:txBody>
          <a:bodyPr/>
          <a:lstStyle>
            <a:lvl1pPr>
              <a:defRPr/>
            </a:lvl1pPr>
          </a:lstStyle>
          <a:p>
            <a:pPr lvl="0"/>
            <a:endParaRPr lang="en-IE"/>
          </a:p>
        </p:txBody>
      </p:sp>
      <p:sp>
        <p:nvSpPr>
          <p:cNvPr id="9" name="Slide Number Placeholder 8"/>
          <p:cNvSpPr txBox="1">
            <a:spLocks noGrp="1"/>
          </p:cNvSpPr>
          <p:nvPr>
            <p:ph type="sldNum" sz="quarter" idx="8"/>
          </p:nvPr>
        </p:nvSpPr>
        <p:spPr/>
        <p:txBody>
          <a:bodyPr/>
          <a:lstStyle>
            <a:lvl1pPr>
              <a:defRPr/>
            </a:lvl1pPr>
          </a:lstStyle>
          <a:p>
            <a:pPr lvl="0"/>
            <a:fld id="{DD0ED36C-B481-4C53-93E6-C01E5658A9F0}" type="slidenum">
              <a:t>‹#›</a:t>
            </a:fld>
            <a:endParaRPr lang="en-IE"/>
          </a:p>
        </p:txBody>
      </p:sp>
    </p:spTree>
    <p:extLst>
      <p:ext uri="{BB962C8B-B14F-4D97-AF65-F5344CB8AC3E}">
        <p14:creationId xmlns:p14="http://schemas.microsoft.com/office/powerpoint/2010/main" val="154677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IE"/>
          </a:p>
        </p:txBody>
      </p:sp>
      <p:sp>
        <p:nvSpPr>
          <p:cNvPr id="3" name="Date Placeholder 2"/>
          <p:cNvSpPr txBox="1">
            <a:spLocks noGrp="1"/>
          </p:cNvSpPr>
          <p:nvPr>
            <p:ph type="dt" sz="half" idx="7"/>
          </p:nvPr>
        </p:nvSpPr>
        <p:spPr/>
        <p:txBody>
          <a:bodyPr/>
          <a:lstStyle>
            <a:lvl1pPr>
              <a:defRPr/>
            </a:lvl1pPr>
          </a:lstStyle>
          <a:p>
            <a:pPr lvl="0"/>
            <a:fld id="{69C24A5E-C82E-4E6B-A7DC-A04BAD8A9AD1}" type="datetime1">
              <a:rPr lang="en-IE"/>
              <a:pPr lvl="0"/>
              <a:t>06/02/2018</a:t>
            </a:fld>
            <a:endParaRPr lang="en-IE"/>
          </a:p>
        </p:txBody>
      </p:sp>
      <p:sp>
        <p:nvSpPr>
          <p:cNvPr id="4" name="Footer Placeholder 3"/>
          <p:cNvSpPr txBox="1">
            <a:spLocks noGrp="1"/>
          </p:cNvSpPr>
          <p:nvPr>
            <p:ph type="ftr" sz="quarter" idx="9"/>
          </p:nvPr>
        </p:nvSpPr>
        <p:spPr/>
        <p:txBody>
          <a:bodyPr/>
          <a:lstStyle>
            <a:lvl1pPr>
              <a:defRPr/>
            </a:lvl1pPr>
          </a:lstStyle>
          <a:p>
            <a:pPr lvl="0"/>
            <a:endParaRPr lang="en-IE"/>
          </a:p>
        </p:txBody>
      </p:sp>
      <p:sp>
        <p:nvSpPr>
          <p:cNvPr id="5" name="Slide Number Placeholder 4"/>
          <p:cNvSpPr txBox="1">
            <a:spLocks noGrp="1"/>
          </p:cNvSpPr>
          <p:nvPr>
            <p:ph type="sldNum" sz="quarter" idx="8"/>
          </p:nvPr>
        </p:nvSpPr>
        <p:spPr/>
        <p:txBody>
          <a:bodyPr/>
          <a:lstStyle>
            <a:lvl1pPr>
              <a:defRPr/>
            </a:lvl1pPr>
          </a:lstStyle>
          <a:p>
            <a:pPr lvl="0"/>
            <a:fld id="{59250006-B0AA-4DA3-880E-55B4AABC0556}" type="slidenum">
              <a:t>‹#›</a:t>
            </a:fld>
            <a:endParaRPr lang="en-IE"/>
          </a:p>
        </p:txBody>
      </p:sp>
    </p:spTree>
    <p:extLst>
      <p:ext uri="{BB962C8B-B14F-4D97-AF65-F5344CB8AC3E}">
        <p14:creationId xmlns:p14="http://schemas.microsoft.com/office/powerpoint/2010/main" val="429385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D0B4A36-F398-48AB-BEBA-31628E709E9A}" type="datetime1">
              <a:rPr lang="en-IE"/>
              <a:pPr lvl="0"/>
              <a:t>06/02/2018</a:t>
            </a:fld>
            <a:endParaRPr lang="en-IE"/>
          </a:p>
        </p:txBody>
      </p:sp>
      <p:sp>
        <p:nvSpPr>
          <p:cNvPr id="3" name="Footer Placeholder 2"/>
          <p:cNvSpPr txBox="1">
            <a:spLocks noGrp="1"/>
          </p:cNvSpPr>
          <p:nvPr>
            <p:ph type="ftr" sz="quarter" idx="9"/>
          </p:nvPr>
        </p:nvSpPr>
        <p:spPr/>
        <p:txBody>
          <a:bodyPr/>
          <a:lstStyle>
            <a:lvl1pPr>
              <a:defRPr/>
            </a:lvl1pPr>
          </a:lstStyle>
          <a:p>
            <a:pPr lvl="0"/>
            <a:endParaRPr lang="en-IE"/>
          </a:p>
        </p:txBody>
      </p:sp>
      <p:sp>
        <p:nvSpPr>
          <p:cNvPr id="4" name="Slide Number Placeholder 3"/>
          <p:cNvSpPr txBox="1">
            <a:spLocks noGrp="1"/>
          </p:cNvSpPr>
          <p:nvPr>
            <p:ph type="sldNum" sz="quarter" idx="8"/>
          </p:nvPr>
        </p:nvSpPr>
        <p:spPr/>
        <p:txBody>
          <a:bodyPr/>
          <a:lstStyle>
            <a:lvl1pPr>
              <a:defRPr/>
            </a:lvl1pPr>
          </a:lstStyle>
          <a:p>
            <a:pPr lvl="0"/>
            <a:fld id="{B6298068-B90B-46DF-ADD3-9845C6104B76}" type="slidenum">
              <a:t>‹#›</a:t>
            </a:fld>
            <a:endParaRPr lang="en-IE"/>
          </a:p>
        </p:txBody>
      </p:sp>
    </p:spTree>
    <p:extLst>
      <p:ext uri="{BB962C8B-B14F-4D97-AF65-F5344CB8AC3E}">
        <p14:creationId xmlns:p14="http://schemas.microsoft.com/office/powerpoint/2010/main" val="2412801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IE"/>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D55AD4D-30DF-436D-85F6-6E9753D9F175}" type="datetime1">
              <a:rPr lang="en-IE"/>
              <a:pPr lvl="0"/>
              <a:t>06/02/2018</a:t>
            </a:fld>
            <a:endParaRPr lang="en-IE"/>
          </a:p>
        </p:txBody>
      </p:sp>
      <p:sp>
        <p:nvSpPr>
          <p:cNvPr id="6" name="Footer Placeholder 5"/>
          <p:cNvSpPr txBox="1">
            <a:spLocks noGrp="1"/>
          </p:cNvSpPr>
          <p:nvPr>
            <p:ph type="ftr" sz="quarter" idx="9"/>
          </p:nvPr>
        </p:nvSpPr>
        <p:spPr/>
        <p:txBody>
          <a:bodyPr/>
          <a:lstStyle>
            <a:lvl1pPr>
              <a:defRPr/>
            </a:lvl1pPr>
          </a:lstStyle>
          <a:p>
            <a:pPr lvl="0"/>
            <a:endParaRPr lang="en-IE"/>
          </a:p>
        </p:txBody>
      </p:sp>
      <p:sp>
        <p:nvSpPr>
          <p:cNvPr id="7" name="Slide Number Placeholder 6"/>
          <p:cNvSpPr txBox="1">
            <a:spLocks noGrp="1"/>
          </p:cNvSpPr>
          <p:nvPr>
            <p:ph type="sldNum" sz="quarter" idx="8"/>
          </p:nvPr>
        </p:nvSpPr>
        <p:spPr/>
        <p:txBody>
          <a:bodyPr/>
          <a:lstStyle>
            <a:lvl1pPr>
              <a:defRPr/>
            </a:lvl1pPr>
          </a:lstStyle>
          <a:p>
            <a:pPr lvl="0"/>
            <a:fld id="{B23E50C7-3CD0-4E7E-8E38-565166E7D487}" type="slidenum">
              <a:t>‹#›</a:t>
            </a:fld>
            <a:endParaRPr lang="en-IE"/>
          </a:p>
        </p:txBody>
      </p:sp>
    </p:spTree>
    <p:extLst>
      <p:ext uri="{BB962C8B-B14F-4D97-AF65-F5344CB8AC3E}">
        <p14:creationId xmlns:p14="http://schemas.microsoft.com/office/powerpoint/2010/main" val="3385181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IE"/>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IE" sz="3200"/>
            </a:lvl1pPr>
          </a:lstStyle>
          <a:p>
            <a:pPr lvl="0"/>
            <a:endParaRPr lang="en-IE"/>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B58EE1B-B6CF-4A95-926E-21EE2C3748A9}" type="datetime1">
              <a:rPr lang="en-IE"/>
              <a:pPr lvl="0"/>
              <a:t>06/02/2018</a:t>
            </a:fld>
            <a:endParaRPr lang="en-IE"/>
          </a:p>
        </p:txBody>
      </p:sp>
      <p:sp>
        <p:nvSpPr>
          <p:cNvPr id="6" name="Footer Placeholder 5"/>
          <p:cNvSpPr txBox="1">
            <a:spLocks noGrp="1"/>
          </p:cNvSpPr>
          <p:nvPr>
            <p:ph type="ftr" sz="quarter" idx="9"/>
          </p:nvPr>
        </p:nvSpPr>
        <p:spPr/>
        <p:txBody>
          <a:bodyPr/>
          <a:lstStyle>
            <a:lvl1pPr>
              <a:defRPr/>
            </a:lvl1pPr>
          </a:lstStyle>
          <a:p>
            <a:pPr lvl="0"/>
            <a:endParaRPr lang="en-IE"/>
          </a:p>
        </p:txBody>
      </p:sp>
      <p:sp>
        <p:nvSpPr>
          <p:cNvPr id="7" name="Slide Number Placeholder 6"/>
          <p:cNvSpPr txBox="1">
            <a:spLocks noGrp="1"/>
          </p:cNvSpPr>
          <p:nvPr>
            <p:ph type="sldNum" sz="quarter" idx="8"/>
          </p:nvPr>
        </p:nvSpPr>
        <p:spPr/>
        <p:txBody>
          <a:bodyPr/>
          <a:lstStyle>
            <a:lvl1pPr>
              <a:defRPr/>
            </a:lvl1pPr>
          </a:lstStyle>
          <a:p>
            <a:pPr lvl="0"/>
            <a:fld id="{1AD3BF97-CD35-4B62-85B0-BB2DE58562DC}" type="slidenum">
              <a:t>‹#›</a:t>
            </a:fld>
            <a:endParaRPr lang="en-IE"/>
          </a:p>
        </p:txBody>
      </p:sp>
    </p:spTree>
    <p:extLst>
      <p:ext uri="{BB962C8B-B14F-4D97-AF65-F5344CB8AC3E}">
        <p14:creationId xmlns:p14="http://schemas.microsoft.com/office/powerpoint/2010/main" val="3542585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en-US"/>
              <a:t>Click to edit Master title style</a:t>
            </a:r>
            <a:endParaRPr lang="en-IE"/>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fld id="{731EEFC9-C593-49A1-B1B5-5A02391BC88B}" type="datetime1">
              <a:rPr lang="en-IE"/>
              <a:pPr lvl="0"/>
              <a:t>06/02/2018</a:t>
            </a:fld>
            <a:endParaRPr lang="en-IE"/>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endParaRPr lang="en-IE"/>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IE" sz="1200" b="0" i="0" u="none" strike="noStrike" kern="1200" cap="none" spc="0" baseline="0">
                <a:solidFill>
                  <a:srgbClr val="898989"/>
                </a:solidFill>
                <a:uFillTx/>
                <a:latin typeface="Calibri"/>
              </a:defRPr>
            </a:lvl1pPr>
          </a:lstStyle>
          <a:p>
            <a:pPr lvl="0"/>
            <a:fld id="{F58C248B-F1BC-46A2-839B-91AD2E576E25}" type="slidenum">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FFCC00"/>
            </a:gs>
            <a:gs pos="100000">
              <a:srgbClr val="FFFF99"/>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IE" sz="5900">
                <a:solidFill>
                  <a:srgbClr val="9966FF"/>
                </a:solidFill>
                <a:latin typeface="Bookman Old Style" pitchFamily="18"/>
              </a:rPr>
              <a:t>THE ANCENT GREEK CIVILIZATION </a:t>
            </a:r>
          </a:p>
        </p:txBody>
      </p:sp>
      <p:sp>
        <p:nvSpPr>
          <p:cNvPr id="3" name="Subtitle 2"/>
          <p:cNvSpPr txBox="1">
            <a:spLocks noGrp="1"/>
          </p:cNvSpPr>
          <p:nvPr>
            <p:ph type="subTitle" idx="1"/>
          </p:nvPr>
        </p:nvSpPr>
        <p:spPr>
          <a:xfrm>
            <a:off x="1413872" y="3753895"/>
            <a:ext cx="9144000" cy="1655758"/>
          </a:xfrm>
        </p:spPr>
        <p:txBody>
          <a:bodyPr/>
          <a:lstStyle/>
          <a:p>
            <a:pPr lvl="0"/>
            <a:r>
              <a:rPr lang="en-IE">
                <a:solidFill>
                  <a:srgbClr val="9966FF"/>
                </a:solidFill>
              </a:rPr>
              <a:t>By Nora And Karla Sofia</a:t>
            </a:r>
          </a:p>
        </p:txBody>
      </p:sp>
      <p:pic>
        <p:nvPicPr>
          <p:cNvPr id="4" name="Picture 5"/>
          <p:cNvPicPr>
            <a:picLocks noChangeAspect="1"/>
          </p:cNvPicPr>
          <p:nvPr/>
        </p:nvPicPr>
        <p:blipFill>
          <a:blip r:embed="rId2"/>
          <a:stretch>
            <a:fillRect/>
          </a:stretch>
        </p:blipFill>
        <p:spPr>
          <a:xfrm>
            <a:off x="383087" y="3753895"/>
            <a:ext cx="3810003" cy="2857500"/>
          </a:xfrm>
          <a:prstGeom prst="rect">
            <a:avLst/>
          </a:prstGeom>
          <a:noFill/>
          <a:ln>
            <a:noFill/>
          </a:ln>
        </p:spPr>
      </p:pic>
      <p:pic>
        <p:nvPicPr>
          <p:cNvPr id="5" name="Picture 6"/>
          <p:cNvPicPr>
            <a:picLocks noChangeAspect="1"/>
          </p:cNvPicPr>
          <p:nvPr/>
        </p:nvPicPr>
        <p:blipFill>
          <a:blip r:embed="rId3"/>
          <a:stretch>
            <a:fillRect/>
          </a:stretch>
        </p:blipFill>
        <p:spPr>
          <a:xfrm>
            <a:off x="7778663" y="3753895"/>
            <a:ext cx="3980154" cy="2985113"/>
          </a:xfrm>
          <a:prstGeom prst="rect">
            <a:avLst/>
          </a:prstGeom>
          <a:noFill/>
          <a:ln>
            <a:noFill/>
          </a:ln>
        </p:spPr>
      </p:pic>
      <p:sp>
        <p:nvSpPr>
          <p:cNvPr id="6" name="5-Point Star 7"/>
          <p:cNvSpPr/>
          <p:nvPr/>
        </p:nvSpPr>
        <p:spPr>
          <a:xfrm>
            <a:off x="5098090" y="4744236"/>
            <a:ext cx="1582972" cy="1556363"/>
          </a:xfrm>
          <a:custGeom>
            <a:avLst/>
            <a:gdLst>
              <a:gd name="f0" fmla="val 10800000"/>
              <a:gd name="f1" fmla="val 5400000"/>
              <a:gd name="f2" fmla="val 180"/>
              <a:gd name="f3" fmla="val w"/>
              <a:gd name="f4" fmla="val h"/>
              <a:gd name="f5" fmla="val ss"/>
              <a:gd name="f6" fmla="val 0"/>
              <a:gd name="f7" fmla="*/ 5419351 1 1725033"/>
              <a:gd name="f8" fmla="val 105146"/>
              <a:gd name="f9" fmla="val 110557"/>
              <a:gd name="f10" fmla="val 19098"/>
              <a:gd name="f11" fmla="+- 0 0 -270"/>
              <a:gd name="f12" fmla="+- 0 0 -180"/>
              <a:gd name="f13" fmla="+- 0 0 -90"/>
              <a:gd name="f14" fmla="abs f3"/>
              <a:gd name="f15" fmla="abs f4"/>
              <a:gd name="f16" fmla="abs f5"/>
              <a:gd name="f17" fmla="+- 1080000 f1 0"/>
              <a:gd name="f18" fmla="+- 18360000 f1 0"/>
              <a:gd name="f19" fmla="+- 20520000 f1 0"/>
              <a:gd name="f20" fmla="+- 3240000 f1 0"/>
              <a:gd name="f21" fmla="*/ f11 f0 1"/>
              <a:gd name="f22" fmla="*/ f12 f0 1"/>
              <a:gd name="f23" fmla="*/ f13 f0 1"/>
              <a:gd name="f24" fmla="?: f14 f3 1"/>
              <a:gd name="f25" fmla="?: f15 f4 1"/>
              <a:gd name="f26" fmla="?: f16 f5 1"/>
              <a:gd name="f27" fmla="+- f17 0 f1"/>
              <a:gd name="f28" fmla="+- f18 0 f1"/>
              <a:gd name="f29" fmla="+- f19 0 f1"/>
              <a:gd name="f30" fmla="+- f20 0 f1"/>
              <a:gd name="f31" fmla="*/ f21 1 f2"/>
              <a:gd name="f32" fmla="*/ f22 1 f2"/>
              <a:gd name="f33" fmla="*/ f23 1 f2"/>
              <a:gd name="f34" fmla="*/ f24 1 21600"/>
              <a:gd name="f35" fmla="*/ f25 1 21600"/>
              <a:gd name="f36" fmla="*/ 21600 f24 1"/>
              <a:gd name="f37" fmla="*/ 21600 f25 1"/>
              <a:gd name="f38" fmla="+- f27 f1 0"/>
              <a:gd name="f39" fmla="+- f28 f1 0"/>
              <a:gd name="f40" fmla="+- f29 f1 0"/>
              <a:gd name="f41" fmla="+- f30 f1 0"/>
              <a:gd name="f42" fmla="+- f31 0 f1"/>
              <a:gd name="f43" fmla="+- f32 0 f1"/>
              <a:gd name="f44" fmla="+- f33 0 f1"/>
              <a:gd name="f45" fmla="min f35 f34"/>
              <a:gd name="f46" fmla="*/ f36 1 f26"/>
              <a:gd name="f47" fmla="*/ f37 1 f26"/>
              <a:gd name="f48" fmla="*/ f38 f7 1"/>
              <a:gd name="f49" fmla="*/ f39 f7 1"/>
              <a:gd name="f50" fmla="*/ f40 f7 1"/>
              <a:gd name="f51" fmla="*/ f41 f7 1"/>
              <a:gd name="f52" fmla="val f46"/>
              <a:gd name="f53" fmla="val f47"/>
              <a:gd name="f54" fmla="*/ f48 1 f0"/>
              <a:gd name="f55" fmla="*/ f49 1 f0"/>
              <a:gd name="f56" fmla="*/ f50 1 f0"/>
              <a:gd name="f57" fmla="*/ f51 1 f0"/>
              <a:gd name="f58" fmla="*/ f6 f45 1"/>
              <a:gd name="f59" fmla="+- f53 0 f6"/>
              <a:gd name="f60" fmla="+- f52 0 f6"/>
              <a:gd name="f61" fmla="+- 0 0 f54"/>
              <a:gd name="f62" fmla="+- 0 0 f55"/>
              <a:gd name="f63" fmla="+- 0 0 f56"/>
              <a:gd name="f64" fmla="+- 0 0 f57"/>
              <a:gd name="f65" fmla="*/ f59 1 2"/>
              <a:gd name="f66" fmla="*/ f60 1 2"/>
              <a:gd name="f67" fmla="+- 0 0 f61"/>
              <a:gd name="f68" fmla="+- 0 0 f62"/>
              <a:gd name="f69" fmla="+- 0 0 f63"/>
              <a:gd name="f70" fmla="+- 0 0 f64"/>
              <a:gd name="f71" fmla="+- f6 f65 0"/>
              <a:gd name="f72" fmla="+- f6 f66 0"/>
              <a:gd name="f73" fmla="*/ f66 f8 1"/>
              <a:gd name="f74" fmla="*/ f65 f9 1"/>
              <a:gd name="f75" fmla="*/ f67 f0 1"/>
              <a:gd name="f76" fmla="*/ f68 f0 1"/>
              <a:gd name="f77" fmla="*/ f69 f0 1"/>
              <a:gd name="f78" fmla="*/ f70 f0 1"/>
              <a:gd name="f79" fmla="*/ f73 1 100000"/>
              <a:gd name="f80" fmla="*/ f74 1 100000"/>
              <a:gd name="f81" fmla="*/ f71 f9 1"/>
              <a:gd name="f82" fmla="*/ f75 1 f7"/>
              <a:gd name="f83" fmla="*/ f76 1 f7"/>
              <a:gd name="f84" fmla="*/ f77 1 f7"/>
              <a:gd name="f85" fmla="*/ f78 1 f7"/>
              <a:gd name="f86" fmla="*/ f72 f45 1"/>
              <a:gd name="f87" fmla="*/ f81 1 100000"/>
              <a:gd name="f88" fmla="*/ f79 f10 1"/>
              <a:gd name="f89" fmla="*/ f80 f10 1"/>
              <a:gd name="f90" fmla="+- f82 0 f1"/>
              <a:gd name="f91" fmla="+- f83 0 f1"/>
              <a:gd name="f92" fmla="+- f84 0 f1"/>
              <a:gd name="f93" fmla="+- f85 0 f1"/>
              <a:gd name="f94" fmla="cos 1 f90"/>
              <a:gd name="f95" fmla="cos 1 f91"/>
              <a:gd name="f96" fmla="sin 1 f90"/>
              <a:gd name="f97" fmla="sin 1 f91"/>
              <a:gd name="f98" fmla="cos 1 f92"/>
              <a:gd name="f99" fmla="cos 1 f93"/>
              <a:gd name="f100" fmla="sin 1 f93"/>
              <a:gd name="f101" fmla="sin 1 f92"/>
              <a:gd name="f102" fmla="*/ f88 1 50000"/>
              <a:gd name="f103" fmla="*/ f89 1 50000"/>
              <a:gd name="f104" fmla="+- 0 0 f94"/>
              <a:gd name="f105" fmla="+- 0 0 f95"/>
              <a:gd name="f106" fmla="+- 0 0 f96"/>
              <a:gd name="f107" fmla="+- 0 0 f97"/>
              <a:gd name="f108" fmla="+- 0 0 f98"/>
              <a:gd name="f109" fmla="+- 0 0 f99"/>
              <a:gd name="f110" fmla="+- 0 0 f100"/>
              <a:gd name="f111" fmla="+- 0 0 f101"/>
              <a:gd name="f112" fmla="+- f87 f103 0"/>
              <a:gd name="f113" fmla="+- 0 0 f104"/>
              <a:gd name="f114" fmla="+- 0 0 f105"/>
              <a:gd name="f115" fmla="+- 0 0 f106"/>
              <a:gd name="f116" fmla="+- 0 0 f107"/>
              <a:gd name="f117" fmla="+- 0 0 f108"/>
              <a:gd name="f118" fmla="+- 0 0 f109"/>
              <a:gd name="f119" fmla="+- 0 0 f110"/>
              <a:gd name="f120" fmla="+- 0 0 f111"/>
              <a:gd name="f121" fmla="*/ f112 f45 1"/>
              <a:gd name="f122" fmla="val f113"/>
              <a:gd name="f123" fmla="val f114"/>
              <a:gd name="f124" fmla="val f115"/>
              <a:gd name="f125" fmla="val f116"/>
              <a:gd name="f126" fmla="val f117"/>
              <a:gd name="f127" fmla="val f118"/>
              <a:gd name="f128" fmla="val f119"/>
              <a:gd name="f129" fmla="val f120"/>
              <a:gd name="f130" fmla="*/ f122 f79 1"/>
              <a:gd name="f131" fmla="*/ f123 f79 1"/>
              <a:gd name="f132" fmla="*/ f124 f80 1"/>
              <a:gd name="f133" fmla="*/ f125 f80 1"/>
              <a:gd name="f134" fmla="*/ f126 f102 1"/>
              <a:gd name="f135" fmla="*/ f127 f102 1"/>
              <a:gd name="f136" fmla="*/ f128 f103 1"/>
              <a:gd name="f137" fmla="*/ f129 f103 1"/>
              <a:gd name="f138" fmla="+- f72 0 f130"/>
              <a:gd name="f139" fmla="+- f72 0 f131"/>
              <a:gd name="f140" fmla="+- f72 f131 0"/>
              <a:gd name="f141" fmla="+- f72 f130 0"/>
              <a:gd name="f142" fmla="+- f87 0 f132"/>
              <a:gd name="f143" fmla="+- f87 0 f133"/>
              <a:gd name="f144" fmla="+- f72 0 f134"/>
              <a:gd name="f145" fmla="+- f72 0 f135"/>
              <a:gd name="f146" fmla="+- f72 f135 0"/>
              <a:gd name="f147" fmla="+- f72 f134 0"/>
              <a:gd name="f148" fmla="+- f87 0 f136"/>
              <a:gd name="f149" fmla="+- f87 0 f137"/>
              <a:gd name="f150" fmla="*/ f144 f45 1"/>
              <a:gd name="f151" fmla="*/ f148 f45 1"/>
              <a:gd name="f152" fmla="*/ f147 f45 1"/>
              <a:gd name="f153" fmla="*/ f138 f45 1"/>
              <a:gd name="f154" fmla="*/ f142 f45 1"/>
              <a:gd name="f155" fmla="*/ f145 f45 1"/>
              <a:gd name="f156" fmla="*/ f146 f45 1"/>
              <a:gd name="f157" fmla="*/ f141 f45 1"/>
              <a:gd name="f158" fmla="*/ f149 f45 1"/>
              <a:gd name="f159" fmla="*/ f140 f45 1"/>
              <a:gd name="f160" fmla="*/ f143 f45 1"/>
              <a:gd name="f161" fmla="*/ f139 f45 1"/>
            </a:gdLst>
            <a:ahLst/>
            <a:cxnLst>
              <a:cxn ang="3cd4">
                <a:pos x="hc" y="t"/>
              </a:cxn>
              <a:cxn ang="0">
                <a:pos x="r" y="vc"/>
              </a:cxn>
              <a:cxn ang="cd4">
                <a:pos x="hc" y="b"/>
              </a:cxn>
              <a:cxn ang="cd2">
                <a:pos x="l" y="vc"/>
              </a:cxn>
              <a:cxn ang="f42">
                <a:pos x="f153" y="f154"/>
              </a:cxn>
              <a:cxn ang="f43">
                <a:pos x="f161" y="f160"/>
              </a:cxn>
              <a:cxn ang="f43">
                <a:pos x="f159" y="f160"/>
              </a:cxn>
              <a:cxn ang="f44">
                <a:pos x="f157" y="f154"/>
              </a:cxn>
            </a:cxnLst>
            <a:rect l="f150" t="f151" r="f152" b="f121"/>
            <a:pathLst>
              <a:path>
                <a:moveTo>
                  <a:pt x="f153" y="f154"/>
                </a:moveTo>
                <a:lnTo>
                  <a:pt x="f155" y="f151"/>
                </a:lnTo>
                <a:lnTo>
                  <a:pt x="f86" y="f58"/>
                </a:lnTo>
                <a:lnTo>
                  <a:pt x="f156" y="f151"/>
                </a:lnTo>
                <a:lnTo>
                  <a:pt x="f157" y="f154"/>
                </a:lnTo>
                <a:lnTo>
                  <a:pt x="f152" y="f158"/>
                </a:lnTo>
                <a:lnTo>
                  <a:pt x="f159" y="f160"/>
                </a:lnTo>
                <a:lnTo>
                  <a:pt x="f86" y="f121"/>
                </a:lnTo>
                <a:lnTo>
                  <a:pt x="f161" y="f160"/>
                </a:lnTo>
                <a:lnTo>
                  <a:pt x="f150" y="f158"/>
                </a:lnTo>
                <a:close/>
              </a:path>
            </a:pathLst>
          </a:custGeom>
          <a:solidFill>
            <a:srgbClr val="5B9BD5"/>
          </a:solidFill>
          <a:ln w="12701">
            <a:solidFill>
              <a:srgbClr val="41719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2"/>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2"/>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2"/>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2"/>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bg>
      <p:bgPr>
        <a:gradFill>
          <a:gsLst>
            <a:gs pos="0">
              <a:srgbClr val="CC66FF"/>
            </a:gs>
            <a:gs pos="100000">
              <a:srgbClr val="B5D2EC"/>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IE">
                <a:solidFill>
                  <a:srgbClr val="0070C0"/>
                </a:solidFill>
                <a:latin typeface="Constantia" pitchFamily="18"/>
              </a:rPr>
              <a:t>THE START OF ANCIENT GREEK CIVILISATIONS</a:t>
            </a:r>
          </a:p>
        </p:txBody>
      </p:sp>
      <p:pic>
        <p:nvPicPr>
          <p:cNvPr id="3" name="Picture Placeholder 4"/>
          <p:cNvPicPr>
            <a:picLocks noGrp="1" noChangeAspect="1"/>
          </p:cNvPicPr>
          <p:nvPr>
            <p:ph type="pic" idx="1"/>
          </p:nvPr>
        </p:nvPicPr>
        <p:blipFill>
          <a:blip r:embed="rId2"/>
          <a:srcRect l="7802" r="7802"/>
          <a:stretch>
            <a:fillRect/>
          </a:stretch>
        </p:blipFill>
        <p:spPr>
          <a:xfrm>
            <a:off x="4867908" y="2966825"/>
            <a:ext cx="7174281" cy="3643957"/>
          </a:xfrm>
        </p:spPr>
      </p:pic>
      <p:sp>
        <p:nvSpPr>
          <p:cNvPr id="4" name="Text Placeholder 3"/>
          <p:cNvSpPr txBox="1">
            <a:spLocks noGrp="1"/>
          </p:cNvSpPr>
          <p:nvPr>
            <p:ph type="body" idx="2"/>
          </p:nvPr>
        </p:nvSpPr>
        <p:spPr>
          <a:xfrm>
            <a:off x="935668" y="2057400"/>
            <a:ext cx="3932240" cy="3811584"/>
          </a:xfrm>
        </p:spPr>
        <p:txBody>
          <a:bodyPr/>
          <a:lstStyle/>
          <a:p>
            <a:pPr lvl="0"/>
            <a:r>
              <a:rPr lang="en-IE" sz="3200">
                <a:solidFill>
                  <a:srgbClr val="99FFCC"/>
                </a:solidFill>
                <a:latin typeface="Arabic Typesetting" pitchFamily="66"/>
                <a:cs typeface="Arabic Typesetting" pitchFamily="66"/>
              </a:rPr>
              <a:t>The earliest Greek civilisations thrived over 4,000 years ago. The ancient Greeks lived in Greece, Turkey, Bulgaria. Their civilisations were split into many different states, each one was ruled in its own way.</a:t>
            </a:r>
          </a:p>
          <a:p>
            <a:pPr lvl="0"/>
            <a:r>
              <a:rPr lang="en-IE" sz="3200">
                <a:solidFill>
                  <a:srgbClr val="99FFCC"/>
                </a:solidFill>
                <a:latin typeface="Arabic Typesetting" pitchFamily="66"/>
                <a:cs typeface="Arabic Typesetting" pitchFamily="66"/>
              </a:rPr>
              <a:t>They developed new ideas for government, science, philosophy, religion and art.</a:t>
            </a:r>
          </a:p>
        </p:txBody>
      </p:sp>
      <p:pic>
        <p:nvPicPr>
          <p:cNvPr id="5" name="Picture 5"/>
          <p:cNvPicPr>
            <a:picLocks noChangeAspect="1"/>
          </p:cNvPicPr>
          <p:nvPr/>
        </p:nvPicPr>
        <p:blipFill>
          <a:blip r:embed="rId3"/>
          <a:stretch>
            <a:fillRect/>
          </a:stretch>
        </p:blipFill>
        <p:spPr>
          <a:xfrm>
            <a:off x="8896023" y="457200"/>
            <a:ext cx="3146157" cy="2270500"/>
          </a:xfrm>
          <a:prstGeom prst="rect">
            <a:avLst/>
          </a:prstGeom>
          <a:noFill/>
          <a:ln>
            <a:noFill/>
          </a:ln>
        </p:spPr>
      </p:pic>
      <p:pic>
        <p:nvPicPr>
          <p:cNvPr id="6" name="Picture 8"/>
          <p:cNvPicPr>
            <a:picLocks noChangeAspect="1"/>
          </p:cNvPicPr>
          <p:nvPr/>
        </p:nvPicPr>
        <p:blipFill>
          <a:blip r:embed="rId4"/>
          <a:stretch>
            <a:fillRect/>
          </a:stretch>
        </p:blipFill>
        <p:spPr>
          <a:xfrm>
            <a:off x="4867908" y="457200"/>
            <a:ext cx="3516681" cy="2270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0"/>
                                          </p:val>
                                        </p:tav>
                                        <p:tav tm="100000">
                                          <p:val>
                                            <p:strVal val="#ppt_h"/>
                                          </p:val>
                                        </p:tav>
                                      </p:tavLst>
                                    </p:anim>
                                    <p:animEffect transition="in" filter="fade">
                                      <p:cBhvr>
                                        <p:cTn id="16" dur="500"/>
                                        <p:tgtEl>
                                          <p:spTgt spid="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str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9933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0"/>
            <a:ext cx="3932240" cy="821405"/>
          </a:xfrm>
        </p:spPr>
        <p:txBody>
          <a:bodyPr/>
          <a:lstStyle/>
          <a:p>
            <a:pPr lvl="0"/>
            <a:r>
              <a:rPr lang="en-IE" sz="4800">
                <a:solidFill>
                  <a:srgbClr val="FF66FF"/>
                </a:solidFill>
                <a:latin typeface="Arial Black" pitchFamily="34"/>
              </a:rPr>
              <a:t>CLOTHING</a:t>
            </a:r>
          </a:p>
        </p:txBody>
      </p:sp>
      <p:pic>
        <p:nvPicPr>
          <p:cNvPr id="3" name="Picture Placeholder 4"/>
          <p:cNvPicPr>
            <a:picLocks noGrp="1" noChangeAspect="1"/>
          </p:cNvPicPr>
          <p:nvPr>
            <p:ph type="pic" idx="1"/>
          </p:nvPr>
        </p:nvPicPr>
        <p:blipFill>
          <a:blip r:embed="rId2"/>
          <a:srcRect l="9641" r="9641"/>
          <a:stretch>
            <a:fillRect/>
          </a:stretch>
        </p:blipFill>
        <p:spPr>
          <a:effectLst>
            <a:outerShdw dist="50804" dir="5400000" algn="tl">
              <a:srgbClr val="FF9999"/>
            </a:outerShdw>
          </a:effectLst>
        </p:spPr>
      </p:pic>
      <p:sp>
        <p:nvSpPr>
          <p:cNvPr id="4" name="Text Placeholder 3"/>
          <p:cNvSpPr txBox="1">
            <a:spLocks noGrp="1"/>
          </p:cNvSpPr>
          <p:nvPr>
            <p:ph type="body" idx="2"/>
          </p:nvPr>
        </p:nvSpPr>
        <p:spPr>
          <a:xfrm>
            <a:off x="839784" y="987423"/>
            <a:ext cx="3932240" cy="5870576"/>
          </a:xfrm>
        </p:spPr>
        <p:txBody>
          <a:bodyPr/>
          <a:lstStyle/>
          <a:p>
            <a:pPr lvl="0">
              <a:lnSpc>
                <a:spcPct val="70000"/>
              </a:lnSpc>
            </a:pPr>
            <a:r>
              <a:rPr lang="en-IE" sz="2100">
                <a:solidFill>
                  <a:srgbClr val="FFFF00"/>
                </a:solidFill>
                <a:latin typeface="Arabic Typesetting" pitchFamily="66"/>
                <a:cs typeface="Arabic Typesetting" pitchFamily="66"/>
              </a:rPr>
              <a:t>Because the weather is hot in Greece, the Ancient Greeks wore light and loose clothing. Clothing and cloth was typically made in the home by the servants and the women of the family.</a:t>
            </a:r>
          </a:p>
          <a:p>
            <a:pPr lvl="0">
              <a:lnSpc>
                <a:spcPct val="70000"/>
              </a:lnSpc>
            </a:pPr>
            <a:r>
              <a:rPr lang="en-IE" sz="2100">
                <a:solidFill>
                  <a:srgbClr val="FF99CC"/>
                </a:solidFill>
                <a:latin typeface="Arabic Typesetting" pitchFamily="66"/>
                <a:cs typeface="Arabic Typesetting" pitchFamily="66"/>
              </a:rPr>
              <a:t> </a:t>
            </a:r>
            <a:r>
              <a:rPr lang="en-IE" sz="2100">
                <a:solidFill>
                  <a:srgbClr val="CCECFF"/>
                </a:solidFill>
                <a:latin typeface="Arabic Typesetting" pitchFamily="66"/>
                <a:cs typeface="Arabic Typesetting" pitchFamily="66"/>
              </a:rPr>
              <a:t>Men generally wore a tunic called a chiton. The men's tunic could be shorter than the women's, especially if they were working outside. Men also wore a wrap called the himation. Sometimes the himation was worn without a chiton and was draped similar to a Roman toga. When hunting or going to war, the men sometimes wore a cloak called a chlamys</a:t>
            </a:r>
            <a:br>
              <a:rPr lang="en-IE" sz="2100">
                <a:solidFill>
                  <a:srgbClr val="CCECFF"/>
                </a:solidFill>
                <a:latin typeface="Arabic Typesetting" pitchFamily="66"/>
                <a:cs typeface="Arabic Typesetting" pitchFamily="66"/>
              </a:rPr>
            </a:br>
            <a:r>
              <a:rPr lang="en-IE" sz="2100">
                <a:solidFill>
                  <a:srgbClr val="FF99CC"/>
                </a:solidFill>
                <a:latin typeface="Arabic Typesetting" pitchFamily="66"/>
                <a:cs typeface="Arabic Typesetting" pitchFamily="66"/>
              </a:rPr>
              <a:t>The typical garment worn by women in Ancient Greece was a long tunic called the peplos. The peplos was a long piece of cloth that was fastened about the waist with a belt. Part of the peplos was folded down over the belt to make it appear as if it was two pieces of clothing. Sometimes a smaller tunic called a chiton was worn under the peplos. </a:t>
            </a:r>
            <a:br>
              <a:rPr lang="en-IE" sz="2100">
                <a:solidFill>
                  <a:srgbClr val="FF99CC"/>
                </a:solidFill>
                <a:latin typeface="Arabic Typesetting" pitchFamily="66"/>
                <a:cs typeface="Arabic Typesetting" pitchFamily="66"/>
              </a:rPr>
            </a:br>
            <a:r>
              <a:rPr lang="en-IE" sz="2100">
                <a:solidFill>
                  <a:srgbClr val="FF99CC"/>
                </a:solidFill>
                <a:latin typeface="Arabic Typesetting" pitchFamily="66"/>
                <a:cs typeface="Arabic Typesetting" pitchFamily="66"/>
              </a:rPr>
              <a:t/>
            </a:r>
            <a:br>
              <a:rPr lang="en-IE" sz="2100">
                <a:solidFill>
                  <a:srgbClr val="FF99CC"/>
                </a:solidFill>
                <a:latin typeface="Arabic Typesetting" pitchFamily="66"/>
                <a:cs typeface="Arabic Typesetting" pitchFamily="66"/>
              </a:rPr>
            </a:br>
            <a:r>
              <a:rPr lang="en-IE" sz="2100">
                <a:solidFill>
                  <a:srgbClr val="FF99CC"/>
                </a:solidFill>
                <a:latin typeface="Arabic Typesetting" pitchFamily="66"/>
                <a:cs typeface="Arabic Typesetting" pitchFamily="66"/>
              </a:rPr>
              <a:t>Women sometimes wore a wrap over their peplos called a himation. It could be draped in different ways according to the current fashion. </a:t>
            </a:r>
            <a:br>
              <a:rPr lang="en-IE" sz="2100">
                <a:solidFill>
                  <a:srgbClr val="FF99CC"/>
                </a:solidFill>
                <a:latin typeface="Arabic Typesetting" pitchFamily="66"/>
                <a:cs typeface="Arabic Typesetting" pitchFamily="66"/>
              </a:rPr>
            </a:br>
            <a:endParaRPr lang="en-IE" sz="2100">
              <a:solidFill>
                <a:srgbClr val="FF99CC"/>
              </a:solidFill>
              <a:latin typeface="Arabic Typesetting" pitchFamily="66"/>
              <a:cs typeface="Arabic Typesetting" pitchFamily="66"/>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gradFill>
          <a:gsLst>
            <a:gs pos="0">
              <a:srgbClr val="FFE699"/>
            </a:gs>
            <a:gs pos="100000">
              <a:srgbClr val="FFD966"/>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IE" sz="9600">
                <a:solidFill>
                  <a:srgbClr val="D3AA93"/>
                </a:solidFill>
                <a:latin typeface="Aharoni" pitchFamily="2"/>
                <a:cs typeface="Aharoni" pitchFamily="2"/>
              </a:rPr>
              <a:t>FOOD</a:t>
            </a:r>
          </a:p>
        </p:txBody>
      </p:sp>
      <p:sp>
        <p:nvSpPr>
          <p:cNvPr id="3" name="Content Placeholder 2"/>
          <p:cNvSpPr txBox="1">
            <a:spLocks noGrp="1"/>
          </p:cNvSpPr>
          <p:nvPr>
            <p:ph idx="1"/>
          </p:nvPr>
        </p:nvSpPr>
        <p:spPr/>
        <p:txBody>
          <a:bodyPr/>
          <a:lstStyle/>
          <a:p>
            <a:pPr lvl="0">
              <a:lnSpc>
                <a:spcPct val="70000"/>
              </a:lnSpc>
            </a:pPr>
            <a:r>
              <a:rPr lang="en-IE" sz="2400">
                <a:solidFill>
                  <a:srgbClr val="FF0000"/>
                </a:solidFill>
              </a:rPr>
              <a:t>The </a:t>
            </a:r>
            <a:r>
              <a:rPr lang="en-IE" sz="2400" b="1">
                <a:solidFill>
                  <a:srgbClr val="FF0000"/>
                </a:solidFill>
              </a:rPr>
              <a:t>Greek</a:t>
            </a:r>
            <a:r>
              <a:rPr lang="en-IE" sz="2400">
                <a:solidFill>
                  <a:srgbClr val="FF0000"/>
                </a:solidFill>
              </a:rPr>
              <a:t> diet was very healthy. </a:t>
            </a:r>
            <a:r>
              <a:rPr lang="en-IE" sz="2400" b="1">
                <a:solidFill>
                  <a:srgbClr val="FF0000"/>
                </a:solidFill>
              </a:rPr>
              <a:t>Food</a:t>
            </a:r>
            <a:r>
              <a:rPr lang="en-IE" sz="2400">
                <a:solidFill>
                  <a:srgbClr val="FF0000"/>
                </a:solidFill>
              </a:rPr>
              <a:t> in </a:t>
            </a:r>
            <a:r>
              <a:rPr lang="en-IE" sz="2400" b="1">
                <a:solidFill>
                  <a:srgbClr val="FF0000"/>
                </a:solidFill>
              </a:rPr>
              <a:t>Ancient Greece</a:t>
            </a:r>
            <a:r>
              <a:rPr lang="en-IE" sz="2400">
                <a:solidFill>
                  <a:srgbClr val="FF0000"/>
                </a:solidFill>
              </a:rPr>
              <a:t> consisted of grains, wheat, barley, fruit, vegetables, breads, and cake. The </a:t>
            </a:r>
            <a:r>
              <a:rPr lang="en-IE" sz="2400" b="1">
                <a:solidFill>
                  <a:srgbClr val="FF0000"/>
                </a:solidFill>
              </a:rPr>
              <a:t>Ancient Greeks</a:t>
            </a:r>
            <a:r>
              <a:rPr lang="en-IE" sz="2400">
                <a:solidFill>
                  <a:srgbClr val="FF0000"/>
                </a:solidFill>
              </a:rPr>
              <a:t> grew olives, grapes, figs and wheat and kept goats, for milk and cheese. They ate lots of bread, beans and olives.</a:t>
            </a:r>
            <a:r>
              <a:rPr lang="en-IE" sz="2400" b="1">
                <a:solidFill>
                  <a:srgbClr val="FF0000"/>
                </a:solidFill>
              </a:rPr>
              <a:t> Greeks</a:t>
            </a:r>
            <a:r>
              <a:rPr lang="en-IE" sz="2400">
                <a:solidFill>
                  <a:srgbClr val="FF0000"/>
                </a:solidFill>
              </a:rPr>
              <a:t> are master of charcoal-grilled and spit-roasted meats. Souvlaki is still </a:t>
            </a:r>
            <a:r>
              <a:rPr lang="en-IE" sz="2400" b="1">
                <a:solidFill>
                  <a:srgbClr val="FF0000"/>
                </a:solidFill>
              </a:rPr>
              <a:t>Greece's</a:t>
            </a:r>
            <a:r>
              <a:rPr lang="en-IE" sz="2400">
                <a:solidFill>
                  <a:srgbClr val="FF0000"/>
                </a:solidFill>
              </a:rPr>
              <a:t> favourite fast </a:t>
            </a:r>
            <a:r>
              <a:rPr lang="en-IE" sz="2400" b="1">
                <a:solidFill>
                  <a:srgbClr val="FF0000"/>
                </a:solidFill>
              </a:rPr>
              <a:t>food</a:t>
            </a:r>
            <a:r>
              <a:rPr lang="en-IE" sz="2400">
                <a:solidFill>
                  <a:srgbClr val="FF0000"/>
                </a:solidFill>
              </a:rPr>
              <a:t>, both the gyros and skewered meat versions wrapped in pitta bread, with tomato, onion and lashings of tzatziki. At the taverna, local free-range lamb and pork dominate, though kid goat is also a favourite.</a:t>
            </a:r>
          </a:p>
        </p:txBody>
      </p:sp>
      <p:pic>
        <p:nvPicPr>
          <p:cNvPr id="4" name="Content Placeholder 5"/>
          <p:cNvPicPr>
            <a:picLocks noGrp="1" noChangeAspect="1"/>
          </p:cNvPicPr>
          <p:nvPr>
            <p:ph idx="2"/>
          </p:nvPr>
        </p:nvPicPr>
        <p:blipFill>
          <a:blip r:embed="rId2"/>
          <a:stretch>
            <a:fillRect/>
          </a:stretch>
        </p:blipFill>
        <p:spPr>
          <a:xfrm>
            <a:off x="6172200" y="2318954"/>
            <a:ext cx="5181603" cy="3364671"/>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gradFill>
          <a:gsLst>
            <a:gs pos="0">
              <a:srgbClr val="FFCCFF"/>
            </a:gs>
            <a:gs pos="100000">
              <a:srgbClr val="FF99FF"/>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87658" y="500067"/>
            <a:ext cx="10515600" cy="1325559"/>
          </a:xfrm>
        </p:spPr>
        <p:txBody>
          <a:bodyPr/>
          <a:lstStyle/>
          <a:p>
            <a:pPr lvl="0"/>
            <a:r>
              <a:rPr lang="en-IE" sz="5400">
                <a:solidFill>
                  <a:srgbClr val="7030A0"/>
                </a:solidFill>
                <a:latin typeface="Arial Black" pitchFamily="34"/>
              </a:rPr>
              <a:t>ANCIENT GREEK SPORTS</a:t>
            </a:r>
          </a:p>
        </p:txBody>
      </p:sp>
      <p:sp>
        <p:nvSpPr>
          <p:cNvPr id="3" name="Content Placeholder 2"/>
          <p:cNvSpPr txBox="1">
            <a:spLocks noGrp="1"/>
          </p:cNvSpPr>
          <p:nvPr>
            <p:ph idx="1"/>
          </p:nvPr>
        </p:nvSpPr>
        <p:spPr/>
        <p:txBody>
          <a:bodyPr/>
          <a:lstStyle/>
          <a:p>
            <a:pPr lvl="0">
              <a:lnSpc>
                <a:spcPct val="70000"/>
              </a:lnSpc>
            </a:pPr>
            <a:r>
              <a:rPr lang="en-IE" sz="2400">
                <a:solidFill>
                  <a:srgbClr val="7030A0"/>
                </a:solidFill>
              </a:rPr>
              <a:t>Contests included footraces, the long jump, diskos and javelin throwing, wrestling, the pentathlon (a combination of these five events), boxing, the pankration (a combination of wrestling and boxing), horse races, and chariot races. The </a:t>
            </a:r>
            <a:r>
              <a:rPr lang="en-IE" sz="2400" b="1">
                <a:solidFill>
                  <a:srgbClr val="7030A0"/>
                </a:solidFill>
              </a:rPr>
              <a:t>Sports</a:t>
            </a:r>
            <a:r>
              <a:rPr lang="en-IE" sz="2400">
                <a:solidFill>
                  <a:srgbClr val="7030A0"/>
                </a:solidFill>
              </a:rPr>
              <a:t> Events. The </a:t>
            </a:r>
            <a:r>
              <a:rPr lang="en-IE" sz="2400" b="1">
                <a:solidFill>
                  <a:srgbClr val="7030A0"/>
                </a:solidFill>
              </a:rPr>
              <a:t>ancient</a:t>
            </a:r>
            <a:r>
              <a:rPr lang="en-IE" sz="2400">
                <a:solidFill>
                  <a:srgbClr val="7030A0"/>
                </a:solidFill>
              </a:rPr>
              <a:t> Olympic Games were initially a one-day event until 684 BC, when they were extended to three days. In the 5th century B.C., the Games were extended again to cover five days. The </a:t>
            </a:r>
            <a:r>
              <a:rPr lang="en-IE" sz="2400" b="1">
                <a:solidFill>
                  <a:srgbClr val="7030A0"/>
                </a:solidFill>
              </a:rPr>
              <a:t>ancient</a:t>
            </a:r>
            <a:r>
              <a:rPr lang="en-IE" sz="2400">
                <a:solidFill>
                  <a:srgbClr val="7030A0"/>
                </a:solidFill>
              </a:rPr>
              <a:t> Games included running, long jump, shot put, javelin, boxing, pankration and equestrian events.</a:t>
            </a:r>
          </a:p>
        </p:txBody>
      </p:sp>
      <p:pic>
        <p:nvPicPr>
          <p:cNvPr id="4" name="Content Placeholder 4"/>
          <p:cNvPicPr>
            <a:picLocks noGrp="1" noChangeAspect="1"/>
          </p:cNvPicPr>
          <p:nvPr>
            <p:ph idx="2"/>
          </p:nvPr>
        </p:nvPicPr>
        <p:blipFill>
          <a:blip r:embed="rId2"/>
          <a:srcRect r="-723" b="9589"/>
          <a:stretch>
            <a:fillRect/>
          </a:stretch>
        </p:blipFill>
        <p:spPr>
          <a:xfrm>
            <a:off x="6172200" y="2010363"/>
            <a:ext cx="5219047" cy="360002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6">
    <p:bg>
      <p:bgPr>
        <a:gradFill>
          <a:gsLst>
            <a:gs pos="0">
              <a:srgbClr val="FFCCFF"/>
            </a:gs>
            <a:gs pos="100000">
              <a:srgbClr val="CC66FF"/>
            </a:gs>
          </a:gsLst>
          <a:lin ang="5400000"/>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IE" sz="6600">
                <a:solidFill>
                  <a:srgbClr val="00FFCC"/>
                </a:solidFill>
                <a:latin typeface="Aharoni" pitchFamily="2"/>
                <a:cs typeface="Aharoni" pitchFamily="2"/>
              </a:rPr>
              <a:t>MADE BY…</a:t>
            </a:r>
          </a:p>
        </p:txBody>
      </p:sp>
      <p:sp>
        <p:nvSpPr>
          <p:cNvPr id="3" name="Content Placeholder 2"/>
          <p:cNvSpPr txBox="1">
            <a:spLocks noGrp="1"/>
          </p:cNvSpPr>
          <p:nvPr>
            <p:ph idx="1"/>
          </p:nvPr>
        </p:nvSpPr>
        <p:spPr/>
        <p:txBody>
          <a:bodyPr anchorCtr="1"/>
          <a:lstStyle/>
          <a:p>
            <a:pPr lvl="0" algn="ctr"/>
            <a:r>
              <a:rPr lang="en-IE" sz="4000">
                <a:solidFill>
                  <a:srgbClr val="00FFCC"/>
                </a:solidFill>
                <a:latin typeface="Arial Narrow" pitchFamily="34"/>
              </a:rPr>
              <a:t>Nora Nagys</a:t>
            </a:r>
          </a:p>
        </p:txBody>
      </p:sp>
      <p:sp>
        <p:nvSpPr>
          <p:cNvPr id="4" name="Content Placeholder 3"/>
          <p:cNvSpPr txBox="1">
            <a:spLocks noGrp="1"/>
          </p:cNvSpPr>
          <p:nvPr>
            <p:ph idx="2"/>
          </p:nvPr>
        </p:nvSpPr>
        <p:spPr/>
        <p:txBody>
          <a:bodyPr anchorCtr="1"/>
          <a:lstStyle/>
          <a:p>
            <a:pPr lvl="0" algn="ctr"/>
            <a:r>
              <a:rPr lang="en-IE" sz="4000">
                <a:solidFill>
                  <a:srgbClr val="00FFCC"/>
                </a:solidFill>
              </a:rPr>
              <a:t>Karla Sofia Byrne</a:t>
            </a:r>
          </a:p>
        </p:txBody>
      </p:sp>
      <p:pic>
        <p:nvPicPr>
          <p:cNvPr id="5" name="Picture 4"/>
          <p:cNvPicPr>
            <a:picLocks noChangeAspect="1"/>
          </p:cNvPicPr>
          <p:nvPr/>
        </p:nvPicPr>
        <p:blipFill>
          <a:blip r:embed="rId2"/>
          <a:srcRect l="26732" t="6459" r="12947"/>
          <a:stretch>
            <a:fillRect/>
          </a:stretch>
        </p:blipFill>
        <p:spPr>
          <a:xfrm>
            <a:off x="2038481" y="2602062"/>
            <a:ext cx="3208144" cy="2798457"/>
          </a:xfrm>
          <a:prstGeom prst="rect">
            <a:avLst/>
          </a:prstGeom>
          <a:solidFill>
            <a:srgbClr val="EDEDED"/>
          </a:solidFill>
          <a:ln>
            <a:noFill/>
          </a:ln>
        </p:spPr>
      </p:pic>
      <p:pic>
        <p:nvPicPr>
          <p:cNvPr id="6" name="Picture 6"/>
          <p:cNvPicPr>
            <a:picLocks noChangeAspect="1"/>
          </p:cNvPicPr>
          <p:nvPr/>
        </p:nvPicPr>
        <p:blipFill>
          <a:blip r:embed="rId3"/>
          <a:srcRect l="34858" t="9063" r="19067" b="10179"/>
          <a:stretch>
            <a:fillRect/>
          </a:stretch>
        </p:blipFill>
        <p:spPr>
          <a:xfrm>
            <a:off x="7801331" y="2756925"/>
            <a:ext cx="2455282" cy="2753807"/>
          </a:xfrm>
          <a:prstGeom prst="rect">
            <a:avLst/>
          </a:prstGeom>
          <a:solidFill>
            <a:srgbClr val="EDEDED"/>
          </a:solid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strVal val="0"/>
                                          </p:val>
                                        </p:tav>
                                        <p:tav tm="100000">
                                          <p:val>
                                            <p:str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strVal val="0"/>
                                          </p:val>
                                        </p:tav>
                                        <p:tav tm="100000">
                                          <p:val>
                                            <p:str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408</Words>
  <Application>Microsoft Office PowerPoint</Application>
  <PresentationFormat>On-screen Show (4:3)</PresentationFormat>
  <Paragraphs>15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ANCENT GREEK CIVILIZATION </vt:lpstr>
      <vt:lpstr>THE START OF ANCIENT GREEK CIVILISATIONS</vt:lpstr>
      <vt:lpstr>CLOTHING</vt:lpstr>
      <vt:lpstr>FOOD</vt:lpstr>
      <vt:lpstr>ANCIENT GREEK SPORTS</vt:lpstr>
      <vt:lpstr>MADE BY…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ANCENT GREEK CIVILIZATION</dc:title>
  <dc:creator>Avoca-04</dc:creator>
  <cp:lastModifiedBy>Marion</cp:lastModifiedBy>
  <cp:revision>6</cp:revision>
  <dcterms:created xsi:type="dcterms:W3CDTF">2017-12-06T10:33:43Z</dcterms:created>
  <dcterms:modified xsi:type="dcterms:W3CDTF">2018-02-06T12:34:57Z</dcterms:modified>
</cp:coreProperties>
</file>